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7"/>
  </p:notesMasterIdLst>
  <p:sldIdLst>
    <p:sldId id="256" r:id="rId2"/>
    <p:sldId id="273" r:id="rId3"/>
    <p:sldId id="270" r:id="rId4"/>
    <p:sldId id="272" r:id="rId5"/>
    <p:sldId id="266" r:id="rId6"/>
    <p:sldId id="262" r:id="rId7"/>
    <p:sldId id="257" r:id="rId8"/>
    <p:sldId id="259" r:id="rId9"/>
    <p:sldId id="260" r:id="rId10"/>
    <p:sldId id="261" r:id="rId11"/>
    <p:sldId id="263" r:id="rId12"/>
    <p:sldId id="258" r:id="rId13"/>
    <p:sldId id="264" r:id="rId14"/>
    <p:sldId id="268" r:id="rId15"/>
    <p:sldId id="26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p:cViewPr>
        <p:scale>
          <a:sx n="76" d="100"/>
          <a:sy n="76" d="100"/>
        </p:scale>
        <p:origin x="-408"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563EF-0D52-455C-8B22-43F6B76C0DC4}" type="datetimeFigureOut">
              <a:rPr lang="en-GB" smtClean="0"/>
              <a:t>21/06/2016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BC02FF-DE04-4DDD-882F-AD4A72DE8296}" type="slidenum">
              <a:rPr lang="en-GB" smtClean="0"/>
              <a:t>‹#›</a:t>
            </a:fld>
            <a:endParaRPr lang="en-GB"/>
          </a:p>
        </p:txBody>
      </p:sp>
    </p:spTree>
    <p:extLst>
      <p:ext uri="{BB962C8B-B14F-4D97-AF65-F5344CB8AC3E}">
        <p14:creationId xmlns:p14="http://schemas.microsoft.com/office/powerpoint/2010/main" val="2271577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lesson should last 1.5 – 2</a:t>
            </a:r>
            <a:r>
              <a:rPr lang="en-GB" baseline="0" dirty="0" smtClean="0"/>
              <a:t> hours:  Question formation and discussion – 10 mins; Infographic – 10 mins; Discussion / prediction of text – 10 mins; Reading 1 &amp; 2 – 15 mins; Vocabulary – 15 mins; Reading 3 – 20 mins;  Speaking – 10 mins; Writing 20 – 30 mins.</a:t>
            </a:r>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2</a:t>
            </a:fld>
            <a:endParaRPr lang="en-GB"/>
          </a:p>
        </p:txBody>
      </p:sp>
    </p:spTree>
    <p:extLst>
      <p:ext uri="{BB962C8B-B14F-4D97-AF65-F5344CB8AC3E}">
        <p14:creationId xmlns:p14="http://schemas.microsoft.com/office/powerpoint/2010/main" val="1044867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Key: How many languages are there in the world?</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9938" indent="-295275">
              <a:spcBef>
                <a:spcPct val="30000"/>
              </a:spcBef>
              <a:defRPr sz="1200">
                <a:solidFill>
                  <a:schemeClr val="tx1"/>
                </a:solidFill>
                <a:latin typeface="Calibri" panose="020F0502020204030204" pitchFamily="34" charset="0"/>
              </a:defRPr>
            </a:lvl2pPr>
            <a:lvl3pPr marL="1184275" indent="-236538">
              <a:spcBef>
                <a:spcPct val="30000"/>
              </a:spcBef>
              <a:defRPr sz="1200">
                <a:solidFill>
                  <a:schemeClr val="tx1"/>
                </a:solidFill>
                <a:latin typeface="Calibri" panose="020F0502020204030204" pitchFamily="34" charset="0"/>
              </a:defRPr>
            </a:lvl3pPr>
            <a:lvl4pPr marL="1658938" indent="-236538">
              <a:spcBef>
                <a:spcPct val="30000"/>
              </a:spcBef>
              <a:defRPr sz="1200">
                <a:solidFill>
                  <a:schemeClr val="tx1"/>
                </a:solidFill>
                <a:latin typeface="Calibri" panose="020F0502020204030204" pitchFamily="34" charset="0"/>
              </a:defRPr>
            </a:lvl4pPr>
            <a:lvl5pPr marL="2132013" indent="-236538">
              <a:spcBef>
                <a:spcPct val="30000"/>
              </a:spcBef>
              <a:defRPr sz="1200">
                <a:solidFill>
                  <a:schemeClr val="tx1"/>
                </a:solidFill>
                <a:latin typeface="Calibri" panose="020F0502020204030204" pitchFamily="34" charset="0"/>
              </a:defRPr>
            </a:lvl5pPr>
            <a:lvl6pPr marL="2589213" indent="-236538" eaLnBrk="0" fontAlgn="base" hangingPunct="0">
              <a:spcBef>
                <a:spcPct val="30000"/>
              </a:spcBef>
              <a:spcAft>
                <a:spcPct val="0"/>
              </a:spcAft>
              <a:defRPr sz="1200">
                <a:solidFill>
                  <a:schemeClr val="tx1"/>
                </a:solidFill>
                <a:latin typeface="Calibri" panose="020F0502020204030204" pitchFamily="34" charset="0"/>
              </a:defRPr>
            </a:lvl6pPr>
            <a:lvl7pPr marL="3046413" indent="-236538" eaLnBrk="0" fontAlgn="base" hangingPunct="0">
              <a:spcBef>
                <a:spcPct val="30000"/>
              </a:spcBef>
              <a:spcAft>
                <a:spcPct val="0"/>
              </a:spcAft>
              <a:defRPr sz="1200">
                <a:solidFill>
                  <a:schemeClr val="tx1"/>
                </a:solidFill>
                <a:latin typeface="Calibri" panose="020F0502020204030204" pitchFamily="34" charset="0"/>
              </a:defRPr>
            </a:lvl7pPr>
            <a:lvl8pPr marL="3503613" indent="-236538" eaLnBrk="0" fontAlgn="base" hangingPunct="0">
              <a:spcBef>
                <a:spcPct val="30000"/>
              </a:spcBef>
              <a:spcAft>
                <a:spcPct val="0"/>
              </a:spcAft>
              <a:defRPr sz="1200">
                <a:solidFill>
                  <a:schemeClr val="tx1"/>
                </a:solidFill>
                <a:latin typeface="Calibri" panose="020F0502020204030204" pitchFamily="34" charset="0"/>
              </a:defRPr>
            </a:lvl8pPr>
            <a:lvl9pPr marL="3960813" indent="-23653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0921F1B-2ACF-4E2B-BE48-F0E5FA211DA7}" type="slidenum">
              <a:rPr lang="en-GB" altLang="en-US"/>
              <a:pPr>
                <a:spcBef>
                  <a:spcPct val="0"/>
                </a:spcBef>
              </a:pPr>
              <a:t>3</a:t>
            </a:fld>
            <a:endParaRPr lang="en-GB" altLang="en-US"/>
          </a:p>
        </p:txBody>
      </p:sp>
    </p:spTree>
    <p:extLst>
      <p:ext uri="{BB962C8B-B14F-4D97-AF65-F5344CB8AC3E}">
        <p14:creationId xmlns:p14="http://schemas.microsoft.com/office/powerpoint/2010/main" val="3231227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a) Which languages have the most speakers?    b) Which countries have the most languages?</a:t>
            </a: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720BF3F-7DDB-482C-BDBD-AE683BDDCA62}" type="slidenum">
              <a:rPr lang="en-GB" altLang="en-US"/>
              <a:pPr>
                <a:spcBef>
                  <a:spcPct val="0"/>
                </a:spcBef>
              </a:pPr>
              <a:t>4</a:t>
            </a:fld>
            <a:endParaRPr lang="en-GB" altLang="en-US"/>
          </a:p>
        </p:txBody>
      </p:sp>
    </p:spTree>
    <p:extLst>
      <p:ext uri="{BB962C8B-B14F-4D97-AF65-F5344CB8AC3E}">
        <p14:creationId xmlns:p14="http://schemas.microsoft.com/office/powerpoint/2010/main" val="158001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predict from the visual</a:t>
            </a:r>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7</a:t>
            </a:fld>
            <a:endParaRPr lang="en-GB"/>
          </a:p>
        </p:txBody>
      </p:sp>
    </p:spTree>
    <p:extLst>
      <p:ext uri="{BB962C8B-B14F-4D97-AF65-F5344CB8AC3E}">
        <p14:creationId xmlns:p14="http://schemas.microsoft.com/office/powerpoint/2010/main" val="1246002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Problem: the</a:t>
            </a:r>
            <a:r>
              <a:rPr lang="en-GB" baseline="0" dirty="0" smtClean="0"/>
              <a:t> plane needs fuel and the write needs the toilet.   Solution: they stop at the airstrip.</a:t>
            </a:r>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8</a:t>
            </a:fld>
            <a:endParaRPr lang="en-GB"/>
          </a:p>
        </p:txBody>
      </p:sp>
    </p:spTree>
    <p:extLst>
      <p:ext uri="{BB962C8B-B14F-4D97-AF65-F5344CB8AC3E}">
        <p14:creationId xmlns:p14="http://schemas.microsoft.com/office/powerpoint/2010/main" val="1837683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Problem: the peacekeepers don’t speak English. Solution: get the peacekeepers</a:t>
            </a:r>
            <a:r>
              <a:rPr lang="en-GB" baseline="0" dirty="0" smtClean="0"/>
              <a:t> to learn the local language? Get everyone to learn an international language </a:t>
            </a:r>
            <a:r>
              <a:rPr lang="en-GB" baseline="0" dirty="0" err="1" smtClean="0"/>
              <a:t>eg</a:t>
            </a:r>
            <a:r>
              <a:rPr lang="en-GB" baseline="0" dirty="0" smtClean="0"/>
              <a:t>. English?</a:t>
            </a:r>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9</a:t>
            </a:fld>
            <a:endParaRPr lang="en-GB"/>
          </a:p>
        </p:txBody>
      </p:sp>
    </p:spTree>
    <p:extLst>
      <p:ext uri="{BB962C8B-B14F-4D97-AF65-F5344CB8AC3E}">
        <p14:creationId xmlns:p14="http://schemas.microsoft.com/office/powerpoint/2010/main" val="243370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1/c</a:t>
            </a:r>
            <a:r>
              <a:rPr lang="en-GB" baseline="0" dirty="0" smtClean="0"/>
              <a:t>   2/</a:t>
            </a:r>
            <a:r>
              <a:rPr lang="en-GB" baseline="0" dirty="0" err="1" smtClean="0"/>
              <a:t>i</a:t>
            </a:r>
            <a:r>
              <a:rPr lang="en-GB" baseline="0" dirty="0" smtClean="0"/>
              <a:t>    3/f    4/b    5/h    6/d    7/a    8/e    9/g</a:t>
            </a:r>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10</a:t>
            </a:fld>
            <a:endParaRPr lang="en-GB"/>
          </a:p>
        </p:txBody>
      </p:sp>
    </p:spTree>
    <p:extLst>
      <p:ext uri="{BB962C8B-B14F-4D97-AF65-F5344CB8AC3E}">
        <p14:creationId xmlns:p14="http://schemas.microsoft.com/office/powerpoint/2010/main" val="1478327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 </a:t>
            </a:r>
            <a:r>
              <a:rPr lang="en-GB" dirty="0" err="1" smtClean="0"/>
              <a:t>Kaga-Bandoro</a:t>
            </a:r>
            <a:r>
              <a:rPr lang="en-GB" dirty="0" smtClean="0"/>
              <a:t>, Central African Republic    2/ blue</a:t>
            </a:r>
            <a:r>
              <a:rPr lang="en-GB" baseline="0" dirty="0" smtClean="0"/>
              <a:t> helmet    3/ to use the toilet    4/ Nepalese    5/ because they come from many different (poorer) countries   6/ they don’t understand why the UN sends people to protect them who can’t communicate with them    7/ some time up to 10 years’ time   8/ talk and listen to the people</a:t>
            </a:r>
          </a:p>
        </p:txBody>
      </p:sp>
      <p:sp>
        <p:nvSpPr>
          <p:cNvPr id="4" name="Slide Number Placeholder 3"/>
          <p:cNvSpPr>
            <a:spLocks noGrp="1"/>
          </p:cNvSpPr>
          <p:nvPr>
            <p:ph type="sldNum" sz="quarter" idx="10"/>
          </p:nvPr>
        </p:nvSpPr>
        <p:spPr/>
        <p:txBody>
          <a:bodyPr/>
          <a:lstStyle/>
          <a:p>
            <a:fld id="{63BC02FF-DE04-4DDD-882F-AD4A72DE8296}" type="slidenum">
              <a:rPr lang="en-GB" smtClean="0"/>
              <a:t>11</a:t>
            </a:fld>
            <a:endParaRPr lang="en-GB"/>
          </a:p>
        </p:txBody>
      </p:sp>
    </p:spTree>
    <p:extLst>
      <p:ext uri="{BB962C8B-B14F-4D97-AF65-F5344CB8AC3E}">
        <p14:creationId xmlns:p14="http://schemas.microsoft.com/office/powerpoint/2010/main" val="3773853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3BC02FF-DE04-4DDD-882F-AD4A72DE8296}" type="slidenum">
              <a:rPr lang="en-GB" smtClean="0"/>
              <a:t>12</a:t>
            </a:fld>
            <a:endParaRPr lang="en-GB"/>
          </a:p>
        </p:txBody>
      </p:sp>
    </p:spTree>
    <p:extLst>
      <p:ext uri="{BB962C8B-B14F-4D97-AF65-F5344CB8AC3E}">
        <p14:creationId xmlns:p14="http://schemas.microsoft.com/office/powerpoint/2010/main" val="2194632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6/21/2016</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6/21/2016</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6/21/2016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6/21/2016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6/21/2016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6/21/2016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6/21/2016</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6/21/2016</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6/21/2016</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eewiki.newint.org/index.php/Issue_473"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523" y="1941534"/>
            <a:ext cx="10318418" cy="3551841"/>
          </a:xfrm>
        </p:spPr>
        <p:txBody>
          <a:bodyPr/>
          <a:lstStyle/>
          <a:p>
            <a:r>
              <a:rPr lang="en-GB" dirty="0" smtClean="0"/>
              <a:t>English </a:t>
            </a:r>
            <a:r>
              <a:rPr lang="en-GB" dirty="0" smtClean="0"/>
              <a:t>for Peace?</a:t>
            </a:r>
            <a:endParaRPr lang="en-GB" dirty="0"/>
          </a:p>
        </p:txBody>
      </p:sp>
      <p:sp>
        <p:nvSpPr>
          <p:cNvPr id="3" name="Subtitle 2"/>
          <p:cNvSpPr>
            <a:spLocks noGrp="1"/>
          </p:cNvSpPr>
          <p:nvPr>
            <p:ph type="subTitle" idx="1"/>
          </p:nvPr>
        </p:nvSpPr>
        <p:spPr/>
        <p:txBody>
          <a:bodyPr>
            <a:normAutofit lnSpcReduction="10000"/>
          </a:bodyPr>
          <a:lstStyle/>
          <a:p>
            <a:pPr>
              <a:defRPr/>
            </a:pPr>
            <a:r>
              <a:rPr lang="en-GB" altLang="en-US" dirty="0">
                <a:solidFill>
                  <a:schemeClr val="accent6">
                    <a:lumMod val="50000"/>
                  </a:schemeClr>
                </a:solidFill>
              </a:rPr>
              <a:t>New Internationalist Easier English</a:t>
            </a:r>
          </a:p>
          <a:p>
            <a:pPr>
              <a:defRPr/>
            </a:pPr>
            <a:r>
              <a:rPr lang="en-GB" altLang="en-US" dirty="0">
                <a:solidFill>
                  <a:srgbClr val="00B050"/>
                </a:solidFill>
              </a:rPr>
              <a:t>Ready </a:t>
            </a:r>
            <a:r>
              <a:rPr lang="en-GB" altLang="en-US" dirty="0" smtClean="0">
                <a:solidFill>
                  <a:srgbClr val="00B050"/>
                </a:solidFill>
              </a:rPr>
              <a:t>Pre-Intermediate </a:t>
            </a:r>
            <a:r>
              <a:rPr lang="en-GB" altLang="en-US" dirty="0">
                <a:solidFill>
                  <a:srgbClr val="00B050"/>
                </a:solidFill>
              </a:rPr>
              <a:t>Lesson</a:t>
            </a:r>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1395" y="189152"/>
            <a:ext cx="6370638"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6525" y="3795386"/>
            <a:ext cx="2977835" cy="2004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0516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51678" y="382385"/>
            <a:ext cx="2739409" cy="897775"/>
          </a:xfrm>
        </p:spPr>
        <p:txBody>
          <a:bodyPr/>
          <a:lstStyle/>
          <a:p>
            <a:r>
              <a:rPr lang="en-GB" dirty="0" smtClean="0"/>
              <a:t>Match:</a:t>
            </a:r>
            <a:endParaRPr lang="en-GB" dirty="0"/>
          </a:p>
        </p:txBody>
      </p:sp>
      <p:sp>
        <p:nvSpPr>
          <p:cNvPr id="5" name="Content Placeholder 4"/>
          <p:cNvSpPr>
            <a:spLocks noGrp="1"/>
          </p:cNvSpPr>
          <p:nvPr>
            <p:ph sz="half" idx="1"/>
          </p:nvPr>
        </p:nvSpPr>
        <p:spPr>
          <a:xfrm>
            <a:off x="1097280" y="1097280"/>
            <a:ext cx="3044414" cy="5669280"/>
          </a:xfrm>
        </p:spPr>
        <p:txBody>
          <a:bodyPr>
            <a:noAutofit/>
          </a:bodyPr>
          <a:lstStyle/>
          <a:p>
            <a:pPr marL="0" indent="0">
              <a:buNone/>
            </a:pPr>
            <a:r>
              <a:rPr lang="en-GB" sz="3200" dirty="0" smtClean="0"/>
              <a:t>1/ an airstrip</a:t>
            </a:r>
          </a:p>
          <a:p>
            <a:pPr marL="0" indent="0">
              <a:buNone/>
            </a:pPr>
            <a:r>
              <a:rPr lang="en-GB" sz="3200" dirty="0" smtClean="0"/>
              <a:t>2/ a rebel</a:t>
            </a:r>
          </a:p>
          <a:p>
            <a:pPr marL="0" indent="0">
              <a:buNone/>
            </a:pPr>
            <a:r>
              <a:rPr lang="en-GB" sz="3200" dirty="0" smtClean="0"/>
              <a:t>3/ aerodrome</a:t>
            </a:r>
          </a:p>
          <a:p>
            <a:pPr marL="0" indent="0">
              <a:buNone/>
            </a:pPr>
            <a:r>
              <a:rPr lang="en-GB" sz="3200" dirty="0" smtClean="0"/>
              <a:t>4/ to frown</a:t>
            </a:r>
          </a:p>
          <a:p>
            <a:pPr marL="0" indent="0">
              <a:buNone/>
            </a:pPr>
            <a:r>
              <a:rPr lang="en-GB" sz="3200" dirty="0" smtClean="0"/>
              <a:t>5/ a military base</a:t>
            </a:r>
          </a:p>
          <a:p>
            <a:pPr marL="0" indent="0">
              <a:buNone/>
            </a:pPr>
            <a:r>
              <a:rPr lang="en-GB" sz="3200" dirty="0" smtClean="0"/>
              <a:t>6/ a peacekeeper</a:t>
            </a:r>
          </a:p>
          <a:p>
            <a:pPr marL="0" indent="0">
              <a:buNone/>
            </a:pPr>
            <a:r>
              <a:rPr lang="en-GB" sz="3200" dirty="0" smtClean="0"/>
              <a:t>7/ a conflict</a:t>
            </a:r>
          </a:p>
          <a:p>
            <a:pPr marL="0" indent="0">
              <a:buNone/>
            </a:pPr>
            <a:r>
              <a:rPr lang="en-GB" sz="3200" dirty="0" smtClean="0"/>
              <a:t>8/ a civilian</a:t>
            </a:r>
          </a:p>
          <a:p>
            <a:pPr marL="0" indent="0">
              <a:buNone/>
            </a:pPr>
            <a:r>
              <a:rPr lang="en-GB" sz="3200" dirty="0" smtClean="0"/>
              <a:t>9/ the bush</a:t>
            </a:r>
            <a:endParaRPr lang="en-GB" sz="3200" dirty="0"/>
          </a:p>
        </p:txBody>
      </p:sp>
      <p:sp>
        <p:nvSpPr>
          <p:cNvPr id="6" name="Content Placeholder 5"/>
          <p:cNvSpPr>
            <a:spLocks noGrp="1"/>
          </p:cNvSpPr>
          <p:nvPr>
            <p:ph sz="half" idx="2"/>
          </p:nvPr>
        </p:nvSpPr>
        <p:spPr>
          <a:xfrm>
            <a:off x="4141694" y="225911"/>
            <a:ext cx="7627172" cy="6540649"/>
          </a:xfrm>
        </p:spPr>
        <p:txBody>
          <a:bodyPr>
            <a:normAutofit lnSpcReduction="10000"/>
          </a:bodyPr>
          <a:lstStyle/>
          <a:p>
            <a:pPr marL="457200" indent="-457200">
              <a:buAutoNum type="alphaLcParenR"/>
            </a:pPr>
            <a:r>
              <a:rPr lang="en-GB" sz="3000" dirty="0"/>
              <a:t>a</a:t>
            </a:r>
            <a:r>
              <a:rPr lang="en-GB" sz="3000" dirty="0" smtClean="0"/>
              <a:t> small war / fighting</a:t>
            </a:r>
          </a:p>
          <a:p>
            <a:pPr marL="457200" indent="-457200">
              <a:buAutoNum type="alphaLcParenR"/>
            </a:pPr>
            <a:r>
              <a:rPr lang="en-GB" sz="3000" dirty="0"/>
              <a:t>t</a:t>
            </a:r>
            <a:r>
              <a:rPr lang="en-GB" sz="3000" dirty="0" smtClean="0"/>
              <a:t>o do this with your face: &gt;&gt;&gt;</a:t>
            </a:r>
          </a:p>
          <a:p>
            <a:pPr marL="0" indent="0">
              <a:buNone/>
            </a:pPr>
            <a:r>
              <a:rPr lang="en-GB" sz="3000" dirty="0" smtClean="0"/>
              <a:t>c) </a:t>
            </a:r>
            <a:r>
              <a:rPr lang="en-GB" sz="3000" dirty="0"/>
              <a:t>a</a:t>
            </a:r>
            <a:r>
              <a:rPr lang="en-GB" sz="3000" dirty="0" smtClean="0"/>
              <a:t> long, clear area for planes to land and take off</a:t>
            </a:r>
          </a:p>
          <a:p>
            <a:pPr marL="0" indent="0">
              <a:buNone/>
            </a:pPr>
            <a:r>
              <a:rPr lang="en-GB" sz="3000" dirty="0" smtClean="0"/>
              <a:t>d) someone who tries to keep things peaceful</a:t>
            </a:r>
          </a:p>
          <a:p>
            <a:pPr marL="0" indent="0">
              <a:buNone/>
            </a:pPr>
            <a:r>
              <a:rPr lang="en-GB" sz="3000" dirty="0" smtClean="0"/>
              <a:t>e) someone not in the army or police</a:t>
            </a:r>
          </a:p>
          <a:p>
            <a:pPr marL="0" indent="0">
              <a:buNone/>
            </a:pPr>
            <a:r>
              <a:rPr lang="en-GB" sz="3000" dirty="0" smtClean="0"/>
              <a:t>f) a small airport</a:t>
            </a:r>
          </a:p>
          <a:p>
            <a:pPr marL="0" indent="0">
              <a:buNone/>
            </a:pPr>
            <a:r>
              <a:rPr lang="en-GB" sz="3000" dirty="0" smtClean="0"/>
              <a:t>g) wild, natural country</a:t>
            </a:r>
          </a:p>
          <a:p>
            <a:pPr marL="0" indent="0">
              <a:buNone/>
            </a:pPr>
            <a:r>
              <a:rPr lang="en-GB" sz="3000" dirty="0" smtClean="0"/>
              <a:t>h) a place where the army </a:t>
            </a:r>
            <a:r>
              <a:rPr lang="en-GB" sz="3000" dirty="0" err="1" smtClean="0"/>
              <a:t>etc</a:t>
            </a:r>
            <a:r>
              <a:rPr lang="en-GB" sz="3000" dirty="0" smtClean="0"/>
              <a:t> stay and keep weapons</a:t>
            </a:r>
          </a:p>
          <a:p>
            <a:pPr marL="0" indent="0">
              <a:buNone/>
            </a:pPr>
            <a:r>
              <a:rPr lang="en-GB" sz="3000" dirty="0" err="1" smtClean="0"/>
              <a:t>i</a:t>
            </a:r>
            <a:r>
              <a:rPr lang="en-GB" sz="3000" dirty="0" smtClean="0"/>
              <a:t>) </a:t>
            </a:r>
            <a:r>
              <a:rPr lang="en-GB" sz="3000" dirty="0"/>
              <a:t>a</a:t>
            </a:r>
            <a:r>
              <a:rPr lang="en-GB" sz="3000" dirty="0" smtClean="0"/>
              <a:t> person who is against the political system in their country and tries to change it</a:t>
            </a:r>
          </a:p>
          <a:p>
            <a:pPr marL="457200" indent="-457200">
              <a:buAutoNum type="alphaLcParenR"/>
            </a:pPr>
            <a:endParaRPr lang="en-GB" dirty="0"/>
          </a:p>
        </p:txBody>
      </p:sp>
      <p:pic>
        <p:nvPicPr>
          <p:cNvPr id="7" name="Picture 6"/>
          <p:cNvPicPr>
            <a:picLocks noChangeAspect="1"/>
          </p:cNvPicPr>
          <p:nvPr/>
        </p:nvPicPr>
        <p:blipFill>
          <a:blip r:embed="rId3"/>
          <a:stretch>
            <a:fillRect/>
          </a:stretch>
        </p:blipFill>
        <p:spPr>
          <a:xfrm>
            <a:off x="9477487" y="74943"/>
            <a:ext cx="802017" cy="1205217"/>
          </a:xfrm>
          <a:prstGeom prst="rect">
            <a:avLst/>
          </a:prstGeom>
        </p:spPr>
      </p:pic>
    </p:spTree>
    <p:extLst>
      <p:ext uri="{BB962C8B-B14F-4D97-AF65-F5344CB8AC3E}">
        <p14:creationId xmlns:p14="http://schemas.microsoft.com/office/powerpoint/2010/main" val="2453404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5587" y="382385"/>
            <a:ext cx="10884664" cy="642184"/>
          </a:xfrm>
        </p:spPr>
        <p:txBody>
          <a:bodyPr>
            <a:noAutofit/>
          </a:bodyPr>
          <a:lstStyle/>
          <a:p>
            <a:r>
              <a:rPr lang="en-GB" sz="3600" dirty="0" smtClean="0"/>
              <a:t>Now answer these questions on the whole text:</a:t>
            </a:r>
            <a:endParaRPr lang="en-GB" sz="3600" dirty="0"/>
          </a:p>
        </p:txBody>
      </p:sp>
      <p:sp>
        <p:nvSpPr>
          <p:cNvPr id="3" name="Content Placeholder 2"/>
          <p:cNvSpPr>
            <a:spLocks noGrp="1"/>
          </p:cNvSpPr>
          <p:nvPr>
            <p:ph idx="1"/>
          </p:nvPr>
        </p:nvSpPr>
        <p:spPr>
          <a:xfrm>
            <a:off x="925417" y="1024570"/>
            <a:ext cx="10785513" cy="5651652"/>
          </a:xfrm>
        </p:spPr>
        <p:txBody>
          <a:bodyPr>
            <a:normAutofit/>
          </a:bodyPr>
          <a:lstStyle/>
          <a:p>
            <a:pPr marL="0" indent="0">
              <a:buNone/>
            </a:pPr>
            <a:r>
              <a:rPr lang="en-GB" dirty="0"/>
              <a:t>1/ Where is the airstrip (town and country)? ………………………………………………..</a:t>
            </a:r>
          </a:p>
          <a:p>
            <a:pPr marL="0" indent="0">
              <a:buNone/>
            </a:pPr>
            <a:r>
              <a:rPr lang="en-GB" dirty="0"/>
              <a:t>2/ What does ‘</a:t>
            </a:r>
            <a:r>
              <a:rPr lang="en-GB" dirty="0" err="1"/>
              <a:t>casque</a:t>
            </a:r>
            <a:r>
              <a:rPr lang="en-GB" dirty="0"/>
              <a:t> bleu’ mean in English? ……………………………………………………………….</a:t>
            </a:r>
          </a:p>
          <a:p>
            <a:pPr marL="0" indent="0">
              <a:buNone/>
            </a:pPr>
            <a:r>
              <a:rPr lang="en-GB" dirty="0"/>
              <a:t>3/ Why did the writer want to go into the aerodrome? ………………………………………………..</a:t>
            </a:r>
          </a:p>
          <a:p>
            <a:pPr marL="0" indent="0">
              <a:buNone/>
            </a:pPr>
            <a:r>
              <a:rPr lang="en-GB" dirty="0"/>
              <a:t>4/ What nationality were the security guards? ……………………………………………………………..</a:t>
            </a:r>
          </a:p>
          <a:p>
            <a:pPr marL="0" indent="0">
              <a:buNone/>
            </a:pPr>
            <a:r>
              <a:rPr lang="en-GB" dirty="0"/>
              <a:t>5/ Why do many MINUSCA employees not speak English? ……………………………………………</a:t>
            </a:r>
          </a:p>
          <a:p>
            <a:pPr marL="0" indent="0">
              <a:buNone/>
            </a:pPr>
            <a:r>
              <a:rPr lang="en-GB" dirty="0"/>
              <a:t>…………………………………………………………………………………………………..</a:t>
            </a:r>
          </a:p>
          <a:p>
            <a:pPr marL="0" indent="0">
              <a:buNone/>
            </a:pPr>
            <a:r>
              <a:rPr lang="en-GB" dirty="0"/>
              <a:t>6/ What do the local people think about MINUSCA? …………………………………………………….</a:t>
            </a:r>
          </a:p>
          <a:p>
            <a:pPr marL="0" indent="0">
              <a:buNone/>
            </a:pPr>
            <a:r>
              <a:rPr lang="en-GB" dirty="0"/>
              <a:t>………………………………………………………………………………………………….</a:t>
            </a:r>
          </a:p>
          <a:p>
            <a:pPr marL="0" indent="0">
              <a:buNone/>
            </a:pPr>
            <a:r>
              <a:rPr lang="en-GB" dirty="0"/>
              <a:t>7/ When will the UN forces leave? ……………………………………………………………………………….</a:t>
            </a:r>
          </a:p>
          <a:p>
            <a:pPr marL="0" indent="0">
              <a:buNone/>
            </a:pPr>
            <a:r>
              <a:rPr lang="en-GB" dirty="0"/>
              <a:t>8/ What will the UN forces do now? ……………………………………………………………………………..</a:t>
            </a:r>
          </a:p>
        </p:txBody>
      </p:sp>
    </p:spTree>
    <p:extLst>
      <p:ext uri="{BB962C8B-B14F-4D97-AF65-F5344CB8AC3E}">
        <p14:creationId xmlns:p14="http://schemas.microsoft.com/office/powerpoint/2010/main" val="410479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914401" y="0"/>
            <a:ext cx="11037346" cy="6858000"/>
          </a:xfrm>
        </p:spPr>
        <p:txBody>
          <a:bodyPr>
            <a:normAutofit fontScale="77500" lnSpcReduction="20000"/>
          </a:bodyPr>
          <a:lstStyle/>
          <a:p>
            <a:pPr marL="0" indent="0">
              <a:buNone/>
            </a:pPr>
            <a:r>
              <a:rPr lang="en-GB" dirty="0"/>
              <a:t>We land in </a:t>
            </a:r>
            <a:r>
              <a:rPr lang="en-GB" dirty="0" err="1"/>
              <a:t>Kaga-Bandoro</a:t>
            </a:r>
            <a:r>
              <a:rPr lang="en-GB" dirty="0"/>
              <a:t> on a small mud airstrip in the middle of the Central African bush. Flying for one hour saved us a day of driving. There is always a risk of armed rebels putting up road barriers and shooting. This is the only aerodrome in the Central African Republic (CAR) with its own restaurant.  And they sell the best curried chicken. </a:t>
            </a:r>
          </a:p>
          <a:p>
            <a:pPr marL="0" indent="0">
              <a:buNone/>
            </a:pPr>
            <a:r>
              <a:rPr lang="en-GB" dirty="0"/>
              <a:t>Our plane needed fuel – this takes about 45 minutes – and I need the toilet. A UN military base, with facilities, is the other side of the airstrip. At the entrance, two foreign UN peacekeepers (the local people call them ‘</a:t>
            </a:r>
            <a:r>
              <a:rPr lang="en-GB" i="1" dirty="0" err="1"/>
              <a:t>Casques</a:t>
            </a:r>
            <a:r>
              <a:rPr lang="en-GB" i="1" dirty="0"/>
              <a:t> bleus</a:t>
            </a:r>
            <a:r>
              <a:rPr lang="en-GB" dirty="0"/>
              <a:t>’ or ‘blue helmets’) smile at me. I speak to them in French; but they frown and shake their heads. Ah. </a:t>
            </a:r>
          </a:p>
          <a:p>
            <a:pPr marL="0" indent="0">
              <a:buNone/>
            </a:pPr>
            <a:r>
              <a:rPr lang="en-GB" dirty="0"/>
              <a:t>‘Do you speak English?’ I ask. </a:t>
            </a:r>
            <a:r>
              <a:rPr lang="en-GB" dirty="0" smtClean="0"/>
              <a:t>                       ‘</a:t>
            </a:r>
            <a:r>
              <a:rPr lang="en-GB" dirty="0"/>
              <a:t>Yes, yes!’ one of them says. </a:t>
            </a:r>
          </a:p>
          <a:p>
            <a:pPr marL="0" indent="0">
              <a:buNone/>
            </a:pPr>
            <a:r>
              <a:rPr lang="en-GB" dirty="0"/>
              <a:t>‘Can I please use the bathroom in the base?’  </a:t>
            </a:r>
            <a:r>
              <a:rPr lang="en-GB" dirty="0" smtClean="0"/>
              <a:t>      ‘</a:t>
            </a:r>
            <a:r>
              <a:rPr lang="en-GB" dirty="0"/>
              <a:t>Yes, yes!’ But he doesn’t understand. </a:t>
            </a:r>
          </a:p>
          <a:p>
            <a:pPr marL="0" indent="0">
              <a:buNone/>
            </a:pPr>
            <a:r>
              <a:rPr lang="en-GB" dirty="0"/>
              <a:t>I point to the toilets inside the base (I’ve been here many times before) and they wave me through. </a:t>
            </a:r>
          </a:p>
          <a:p>
            <a:pPr marL="0" indent="0">
              <a:buNone/>
            </a:pPr>
            <a:r>
              <a:rPr lang="en-GB" dirty="0"/>
              <a:t>On my way back, I say hello to a Central African security guard. He points at the two peacekeepers: ‘These men don’t speak our language – where are they from?’ I tell him I don’t know and I ask. With gestures and a few words of English the two peacekeepers tell me they are from Nepal. I tell the Central African. </a:t>
            </a:r>
            <a:r>
              <a:rPr lang="en-GB" dirty="0" smtClean="0"/>
              <a:t>‘</a:t>
            </a:r>
            <a:r>
              <a:rPr lang="en-GB" dirty="0"/>
              <a:t>So they have come here to protect us: but how can I talk with them?’ he replies. </a:t>
            </a:r>
          </a:p>
          <a:p>
            <a:pPr marL="0" indent="0">
              <a:buNone/>
            </a:pPr>
            <a:r>
              <a:rPr lang="en-GB" dirty="0" smtClean="0"/>
              <a:t>This </a:t>
            </a:r>
            <a:r>
              <a:rPr lang="en-GB" dirty="0"/>
              <a:t>UN mission, MINUSCA (the Multidimensional Integrated Stabilization Mission in the Central African Republic), that started in April 2014, is the eighth peacekeeping mission here since 1997. </a:t>
            </a:r>
            <a:endParaRPr lang="en-GB" dirty="0" smtClean="0"/>
          </a:p>
          <a:p>
            <a:pPr marL="0" indent="0">
              <a:buNone/>
            </a:pPr>
            <a:r>
              <a:rPr lang="en-GB" dirty="0" smtClean="0"/>
              <a:t>It </a:t>
            </a:r>
            <a:r>
              <a:rPr lang="en-GB" dirty="0"/>
              <a:t>began badly. Pakistani </a:t>
            </a:r>
            <a:r>
              <a:rPr lang="en-GB" i="1" dirty="0" err="1"/>
              <a:t>casques</a:t>
            </a:r>
            <a:r>
              <a:rPr lang="en-GB" i="1" dirty="0"/>
              <a:t> bleus </a:t>
            </a:r>
            <a:r>
              <a:rPr lang="en-GB" dirty="0"/>
              <a:t>were sent to </a:t>
            </a:r>
            <a:r>
              <a:rPr lang="en-GB" dirty="0" err="1"/>
              <a:t>Kaga-Bandoro</a:t>
            </a:r>
            <a:r>
              <a:rPr lang="en-GB" dirty="0"/>
              <a:t> when </a:t>
            </a:r>
            <a:r>
              <a:rPr lang="en-GB" dirty="0" err="1"/>
              <a:t>Seleka</a:t>
            </a:r>
            <a:r>
              <a:rPr lang="en-GB" dirty="0"/>
              <a:t> rebels were controlling it. The people thought these new armed men who didn’t speak French were rebels, and began to demonstrate against them. This was because the UN had not explained the peacekeeping to the people it wanted to protect. The Pakistanis could not say anything because they had no language in common with the Central Africans. It was a mess. </a:t>
            </a:r>
          </a:p>
          <a:p>
            <a:pPr marL="0" indent="0">
              <a:buNone/>
            </a:pPr>
            <a:r>
              <a:rPr lang="en-GB" dirty="0"/>
              <a:t>MINUSCA now has about 10,000 peacekeepers, and 2,000 civilians, across CAR. They come from more than 25 different European, Asian and African countries. Most of the peacekeepers are men and a lot of them are from India and Pakistan. They get peacekeepers mainly from poorer countries with not so much power internationally. Rich Western countries control the overall UN operations and still have too much control of CAR’s politics. </a:t>
            </a:r>
            <a:r>
              <a:rPr lang="en-GB" dirty="0" smtClean="0"/>
              <a:t>The </a:t>
            </a:r>
            <a:r>
              <a:rPr lang="en-GB" dirty="0"/>
              <a:t>conflict here is complicated, but it is basically a fight about myths, money and trust. </a:t>
            </a:r>
            <a:endParaRPr lang="en-GB" dirty="0" smtClean="0"/>
          </a:p>
          <a:p>
            <a:pPr marL="0" indent="0">
              <a:buNone/>
            </a:pPr>
            <a:r>
              <a:rPr lang="en-GB" dirty="0" smtClean="0"/>
              <a:t>The </a:t>
            </a:r>
            <a:r>
              <a:rPr lang="en-GB" dirty="0"/>
              <a:t>UN forces are going to be here for at least the next 10 years. Now they know they need to talk and listen to local people across CAR. Rebel groups in the bush protest because their communities are not included in politics. </a:t>
            </a:r>
            <a:r>
              <a:rPr lang="en-GB" dirty="0" smtClean="0"/>
              <a:t>But they </a:t>
            </a:r>
            <a:r>
              <a:rPr lang="en-GB" dirty="0"/>
              <a:t>need to talk – it doesn’t matter what language! </a:t>
            </a:r>
          </a:p>
          <a:p>
            <a:endParaRPr lang="en-GB" dirty="0"/>
          </a:p>
        </p:txBody>
      </p:sp>
    </p:spTree>
    <p:extLst>
      <p:ext uri="{BB962C8B-B14F-4D97-AF65-F5344CB8AC3E}">
        <p14:creationId xmlns:p14="http://schemas.microsoft.com/office/powerpoint/2010/main" val="2301870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English for peace?:</a:t>
            </a:r>
            <a:endParaRPr lang="en-GB" dirty="0"/>
          </a:p>
        </p:txBody>
      </p:sp>
      <p:sp>
        <p:nvSpPr>
          <p:cNvPr id="3" name="Content Placeholder 2"/>
          <p:cNvSpPr>
            <a:spLocks noGrp="1"/>
          </p:cNvSpPr>
          <p:nvPr>
            <p:ph idx="1"/>
          </p:nvPr>
        </p:nvSpPr>
        <p:spPr>
          <a:xfrm>
            <a:off x="1078173" y="1707613"/>
            <a:ext cx="10686197" cy="4594035"/>
          </a:xfrm>
        </p:spPr>
        <p:txBody>
          <a:bodyPr>
            <a:normAutofit/>
          </a:bodyPr>
          <a:lstStyle/>
          <a:p>
            <a:pPr marL="0" indent="0">
              <a:buNone/>
            </a:pPr>
            <a:r>
              <a:rPr lang="en-GB" sz="6000" dirty="0" smtClean="0"/>
              <a:t>1/ How can teaching and learning English help the world?</a:t>
            </a:r>
          </a:p>
          <a:p>
            <a:pPr marL="0" indent="0">
              <a:buNone/>
            </a:pPr>
            <a:r>
              <a:rPr lang="en-GB" sz="6000" dirty="0"/>
              <a:t>2</a:t>
            </a:r>
            <a:r>
              <a:rPr lang="en-GB" sz="6000" dirty="0" smtClean="0"/>
              <a:t>/ Can English improve peace in the world? If so, how?</a:t>
            </a:r>
          </a:p>
          <a:p>
            <a:pPr marL="0" indent="0">
              <a:buNone/>
            </a:pPr>
            <a:endParaRPr lang="en-GB" dirty="0"/>
          </a:p>
        </p:txBody>
      </p:sp>
    </p:spTree>
    <p:extLst>
      <p:ext uri="{BB962C8B-B14F-4D97-AF65-F5344CB8AC3E}">
        <p14:creationId xmlns:p14="http://schemas.microsoft.com/office/powerpoint/2010/main" val="4027530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8000" dirty="0" smtClean="0"/>
              <a:t>WRITING</a:t>
            </a:r>
            <a:endParaRPr lang="en-GB" sz="8000" dirty="0"/>
          </a:p>
        </p:txBody>
      </p:sp>
      <p:sp>
        <p:nvSpPr>
          <p:cNvPr id="3" name="Content Placeholder 2"/>
          <p:cNvSpPr>
            <a:spLocks noGrp="1"/>
          </p:cNvSpPr>
          <p:nvPr>
            <p:ph idx="1"/>
          </p:nvPr>
        </p:nvSpPr>
        <p:spPr>
          <a:xfrm>
            <a:off x="1251678" y="1874517"/>
            <a:ext cx="10282982" cy="4438148"/>
          </a:xfrm>
        </p:spPr>
        <p:txBody>
          <a:bodyPr>
            <a:noAutofit/>
          </a:bodyPr>
          <a:lstStyle/>
          <a:p>
            <a:pPr marL="0" indent="0">
              <a:buNone/>
            </a:pPr>
            <a:r>
              <a:rPr lang="en-GB" sz="7200" dirty="0" smtClean="0"/>
              <a:t>Write a letter to the UN:</a:t>
            </a:r>
          </a:p>
          <a:p>
            <a:r>
              <a:rPr lang="en-GB" sz="7200" dirty="0" smtClean="0"/>
              <a:t>Explain the problem</a:t>
            </a:r>
          </a:p>
          <a:p>
            <a:r>
              <a:rPr lang="en-GB" sz="7200" dirty="0" smtClean="0"/>
              <a:t>Ask for a solution</a:t>
            </a:r>
            <a:endParaRPr lang="en-GB" sz="7200" dirty="0"/>
          </a:p>
        </p:txBody>
      </p:sp>
    </p:spTree>
    <p:extLst>
      <p:ext uri="{BB962C8B-B14F-4D97-AF65-F5344CB8AC3E}">
        <p14:creationId xmlns:p14="http://schemas.microsoft.com/office/powerpoint/2010/main" val="2455534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4525" y="382385"/>
            <a:ext cx="10740787" cy="1492132"/>
          </a:xfrm>
        </p:spPr>
        <p:txBody>
          <a:bodyPr>
            <a:normAutofit/>
          </a:bodyPr>
          <a:lstStyle/>
          <a:p>
            <a:r>
              <a:rPr lang="en-GB" dirty="0" smtClean="0"/>
              <a:t>Read some of these Easier English articles about language:</a:t>
            </a:r>
            <a:endParaRPr lang="en-GB" dirty="0"/>
          </a:p>
        </p:txBody>
      </p:sp>
      <p:sp>
        <p:nvSpPr>
          <p:cNvPr id="3" name="Content Placeholder 2"/>
          <p:cNvSpPr>
            <a:spLocks noGrp="1"/>
          </p:cNvSpPr>
          <p:nvPr>
            <p:ph idx="1"/>
          </p:nvPr>
        </p:nvSpPr>
        <p:spPr/>
        <p:txBody>
          <a:bodyPr/>
          <a:lstStyle/>
          <a:p>
            <a:r>
              <a:rPr lang="en-GB" sz="2800" dirty="0">
                <a:hlinkClick r:id="rId2"/>
              </a:rPr>
              <a:t>https://</a:t>
            </a:r>
            <a:r>
              <a:rPr lang="en-GB" sz="2800" dirty="0" smtClean="0">
                <a:hlinkClick r:id="rId2"/>
              </a:rPr>
              <a:t>eewiki.newint.org/index.php/Issue_473</a:t>
            </a:r>
            <a:endParaRPr lang="en-GB" sz="2800" dirty="0" smtClean="0"/>
          </a:p>
          <a:p>
            <a:endParaRPr lang="en-GB" dirty="0"/>
          </a:p>
        </p:txBody>
      </p:sp>
      <p:pic>
        <p:nvPicPr>
          <p:cNvPr id="4" name="Picture 3"/>
          <p:cNvPicPr>
            <a:picLocks noChangeAspect="1"/>
          </p:cNvPicPr>
          <p:nvPr/>
        </p:nvPicPr>
        <p:blipFill>
          <a:blip r:embed="rId3"/>
          <a:stretch>
            <a:fillRect/>
          </a:stretch>
        </p:blipFill>
        <p:spPr>
          <a:xfrm>
            <a:off x="8381121" y="2089694"/>
            <a:ext cx="2444708" cy="4316342"/>
          </a:xfrm>
          <a:prstGeom prst="rect">
            <a:avLst/>
          </a:prstGeom>
        </p:spPr>
      </p:pic>
      <p:pic>
        <p:nvPicPr>
          <p:cNvPr id="5" name="Picture 4"/>
          <p:cNvPicPr>
            <a:picLocks noChangeAspect="1"/>
          </p:cNvPicPr>
          <p:nvPr/>
        </p:nvPicPr>
        <p:blipFill>
          <a:blip r:embed="rId4"/>
          <a:stretch>
            <a:fillRect/>
          </a:stretch>
        </p:blipFill>
        <p:spPr>
          <a:xfrm>
            <a:off x="2606721" y="3437903"/>
            <a:ext cx="2243953" cy="3172155"/>
          </a:xfrm>
          <a:prstGeom prst="rect">
            <a:avLst/>
          </a:prstGeom>
        </p:spPr>
      </p:pic>
    </p:spTree>
    <p:extLst>
      <p:ext uri="{BB962C8B-B14F-4D97-AF65-F5344CB8AC3E}">
        <p14:creationId xmlns:p14="http://schemas.microsoft.com/office/powerpoint/2010/main" val="936600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928622"/>
          </a:xfrm>
        </p:spPr>
        <p:txBody>
          <a:bodyPr/>
          <a:lstStyle/>
          <a:p>
            <a:r>
              <a:rPr lang="en-GB" dirty="0" smtClean="0"/>
              <a:t>This lesson:</a:t>
            </a:r>
            <a:endParaRPr lang="en-GB" dirty="0"/>
          </a:p>
        </p:txBody>
      </p:sp>
      <p:sp>
        <p:nvSpPr>
          <p:cNvPr id="3" name="Content Placeholder 2"/>
          <p:cNvSpPr>
            <a:spLocks noGrp="1"/>
          </p:cNvSpPr>
          <p:nvPr>
            <p:ph idx="1"/>
          </p:nvPr>
        </p:nvSpPr>
        <p:spPr>
          <a:xfrm>
            <a:off x="1251678" y="1729649"/>
            <a:ext cx="10178322" cy="4149944"/>
          </a:xfrm>
        </p:spPr>
        <p:txBody>
          <a:bodyPr>
            <a:normAutofit lnSpcReduction="10000"/>
          </a:bodyPr>
          <a:lstStyle/>
          <a:p>
            <a:pPr marL="0" indent="0">
              <a:buNone/>
            </a:pPr>
            <a:r>
              <a:rPr lang="en-GB" sz="4800" b="1" dirty="0" smtClean="0"/>
              <a:t>Grammar: questions</a:t>
            </a:r>
          </a:p>
          <a:p>
            <a:pPr marL="0" indent="0">
              <a:buNone/>
            </a:pPr>
            <a:r>
              <a:rPr lang="en-GB" sz="4800" b="1" dirty="0" smtClean="0"/>
              <a:t>Reading: infographic and article</a:t>
            </a:r>
          </a:p>
          <a:p>
            <a:pPr marL="0" indent="0">
              <a:buNone/>
            </a:pPr>
            <a:r>
              <a:rPr lang="en-GB" sz="4800" b="1" dirty="0" smtClean="0"/>
              <a:t>Vocabulary: words about war and peace</a:t>
            </a:r>
          </a:p>
          <a:p>
            <a:pPr marL="0" indent="0">
              <a:buNone/>
            </a:pPr>
            <a:r>
              <a:rPr lang="en-GB" sz="4800" b="1" dirty="0" smtClean="0"/>
              <a:t>Writing: a formal letter</a:t>
            </a:r>
            <a:endParaRPr lang="en-GB" sz="4800" b="1" dirty="0"/>
          </a:p>
        </p:txBody>
      </p:sp>
    </p:spTree>
    <p:extLst>
      <p:ext uri="{BB962C8B-B14F-4D97-AF65-F5344CB8AC3E}">
        <p14:creationId xmlns:p14="http://schemas.microsoft.com/office/powerpoint/2010/main" val="393502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GB" altLang="en-US" smtClean="0"/>
              <a:t>Order this question:</a:t>
            </a:r>
          </a:p>
        </p:txBody>
      </p:sp>
      <p:sp>
        <p:nvSpPr>
          <p:cNvPr id="7171" name="Content Placeholder 3"/>
          <p:cNvSpPr>
            <a:spLocks noGrp="1"/>
          </p:cNvSpPr>
          <p:nvPr>
            <p:ph sz="half" idx="1"/>
          </p:nvPr>
        </p:nvSpPr>
        <p:spPr>
          <a:xfrm>
            <a:off x="2424114" y="1341438"/>
            <a:ext cx="3595687" cy="5327650"/>
          </a:xfrm>
        </p:spPr>
        <p:txBody>
          <a:bodyPr>
            <a:normAutofit fontScale="92500"/>
          </a:bodyPr>
          <a:lstStyle/>
          <a:p>
            <a:pPr marL="0" indent="0">
              <a:buNone/>
            </a:pPr>
            <a:r>
              <a:rPr lang="en-GB" altLang="en-US" sz="7200" b="1">
                <a:solidFill>
                  <a:srgbClr val="7030A0"/>
                </a:solidFill>
              </a:rPr>
              <a:t>many</a:t>
            </a:r>
          </a:p>
          <a:p>
            <a:pPr marL="0" indent="0">
              <a:buNone/>
            </a:pPr>
            <a:r>
              <a:rPr lang="en-GB" altLang="en-US" sz="7200" b="1">
                <a:solidFill>
                  <a:srgbClr val="7030A0"/>
                </a:solidFill>
              </a:rPr>
              <a:t>world?</a:t>
            </a:r>
          </a:p>
          <a:p>
            <a:pPr marL="0" indent="0">
              <a:buNone/>
            </a:pPr>
            <a:r>
              <a:rPr lang="en-GB" altLang="en-US" sz="7200" b="1">
                <a:solidFill>
                  <a:srgbClr val="7030A0"/>
                </a:solidFill>
              </a:rPr>
              <a:t>there</a:t>
            </a:r>
          </a:p>
          <a:p>
            <a:pPr marL="0" indent="0">
              <a:buNone/>
            </a:pPr>
            <a:r>
              <a:rPr lang="en-GB" altLang="en-US" sz="7200" b="1">
                <a:solidFill>
                  <a:srgbClr val="7030A0"/>
                </a:solidFill>
              </a:rPr>
              <a:t>How</a:t>
            </a:r>
          </a:p>
          <a:p>
            <a:pPr marL="0" indent="0">
              <a:buNone/>
            </a:pPr>
            <a:endParaRPr lang="en-GB" altLang="en-US" smtClean="0"/>
          </a:p>
        </p:txBody>
      </p:sp>
      <p:sp>
        <p:nvSpPr>
          <p:cNvPr id="7172" name="Content Placeholder 4"/>
          <p:cNvSpPr>
            <a:spLocks noGrp="1"/>
          </p:cNvSpPr>
          <p:nvPr>
            <p:ph sz="half" idx="2"/>
          </p:nvPr>
        </p:nvSpPr>
        <p:spPr>
          <a:xfrm>
            <a:off x="6024564" y="1268414"/>
            <a:ext cx="4175125" cy="5329237"/>
          </a:xfrm>
        </p:spPr>
        <p:txBody>
          <a:bodyPr>
            <a:normAutofit fontScale="92500"/>
          </a:bodyPr>
          <a:lstStyle/>
          <a:p>
            <a:pPr marL="0" indent="0">
              <a:buNone/>
            </a:pPr>
            <a:r>
              <a:rPr lang="en-GB" altLang="en-US" sz="7200" b="1" dirty="0">
                <a:solidFill>
                  <a:srgbClr val="7030A0"/>
                </a:solidFill>
              </a:rPr>
              <a:t>languages</a:t>
            </a:r>
          </a:p>
          <a:p>
            <a:pPr marL="0" indent="0">
              <a:buNone/>
            </a:pPr>
            <a:r>
              <a:rPr lang="en-GB" altLang="en-US" sz="7200" b="1" dirty="0">
                <a:solidFill>
                  <a:srgbClr val="7030A0"/>
                </a:solidFill>
              </a:rPr>
              <a:t>in</a:t>
            </a:r>
          </a:p>
          <a:p>
            <a:pPr marL="0" indent="0">
              <a:buNone/>
            </a:pPr>
            <a:r>
              <a:rPr lang="en-GB" altLang="en-US" sz="7200" b="1" dirty="0">
                <a:solidFill>
                  <a:srgbClr val="7030A0"/>
                </a:solidFill>
              </a:rPr>
              <a:t>are</a:t>
            </a:r>
          </a:p>
          <a:p>
            <a:pPr marL="0" indent="0">
              <a:buNone/>
            </a:pPr>
            <a:r>
              <a:rPr lang="en-GB" altLang="en-US" sz="7200" b="1" dirty="0">
                <a:solidFill>
                  <a:srgbClr val="7030A0"/>
                </a:solidFill>
              </a:rPr>
              <a:t>the</a:t>
            </a:r>
          </a:p>
        </p:txBody>
      </p:sp>
    </p:spTree>
    <p:extLst>
      <p:ext uri="{BB962C8B-B14F-4D97-AF65-F5344CB8AC3E}">
        <p14:creationId xmlns:p14="http://schemas.microsoft.com/office/powerpoint/2010/main" val="343197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GB" altLang="en-US" smtClean="0"/>
              <a:t>Order these 2 questions:</a:t>
            </a:r>
          </a:p>
        </p:txBody>
      </p:sp>
      <p:sp>
        <p:nvSpPr>
          <p:cNvPr id="9219" name="Content Placeholder 2"/>
          <p:cNvSpPr>
            <a:spLocks noGrp="1"/>
          </p:cNvSpPr>
          <p:nvPr>
            <p:ph sz="half" idx="1"/>
          </p:nvPr>
        </p:nvSpPr>
        <p:spPr>
          <a:xfrm>
            <a:off x="1615858" y="1277655"/>
            <a:ext cx="4403942" cy="5175533"/>
          </a:xfrm>
        </p:spPr>
        <p:txBody>
          <a:bodyPr>
            <a:normAutofit fontScale="77500" lnSpcReduction="20000"/>
          </a:bodyPr>
          <a:lstStyle/>
          <a:p>
            <a:pPr marL="0" indent="0">
              <a:buNone/>
            </a:pPr>
            <a:r>
              <a:rPr lang="en-GB" altLang="en-US" sz="4400" b="1" dirty="0">
                <a:solidFill>
                  <a:srgbClr val="C00000"/>
                </a:solidFill>
              </a:rPr>
              <a:t>speakers?</a:t>
            </a:r>
          </a:p>
          <a:p>
            <a:pPr marL="0" indent="0">
              <a:buNone/>
            </a:pPr>
            <a:r>
              <a:rPr lang="en-GB" altLang="en-US" sz="4400" b="1" dirty="0">
                <a:solidFill>
                  <a:srgbClr val="C00000"/>
                </a:solidFill>
              </a:rPr>
              <a:t>languages</a:t>
            </a:r>
          </a:p>
          <a:p>
            <a:pPr marL="0" indent="0">
              <a:buNone/>
            </a:pPr>
            <a:r>
              <a:rPr lang="en-GB" altLang="en-US" sz="4400" b="1" dirty="0">
                <a:solidFill>
                  <a:srgbClr val="C00000"/>
                </a:solidFill>
              </a:rPr>
              <a:t>most</a:t>
            </a:r>
          </a:p>
          <a:p>
            <a:pPr marL="0" indent="0">
              <a:buNone/>
            </a:pPr>
            <a:r>
              <a:rPr lang="en-GB" altLang="en-US" sz="4400" b="1" dirty="0">
                <a:solidFill>
                  <a:srgbClr val="C00000"/>
                </a:solidFill>
              </a:rPr>
              <a:t>have</a:t>
            </a:r>
          </a:p>
          <a:p>
            <a:pPr marL="0" indent="0">
              <a:buNone/>
            </a:pPr>
            <a:r>
              <a:rPr lang="en-GB" altLang="en-US" sz="4400" b="1" dirty="0">
                <a:solidFill>
                  <a:srgbClr val="C00000"/>
                </a:solidFill>
              </a:rPr>
              <a:t>the</a:t>
            </a:r>
          </a:p>
          <a:p>
            <a:pPr marL="0" indent="0">
              <a:buNone/>
            </a:pPr>
            <a:r>
              <a:rPr lang="en-GB" altLang="en-US" sz="4400" b="1" dirty="0">
                <a:solidFill>
                  <a:srgbClr val="C00000"/>
                </a:solidFill>
              </a:rPr>
              <a:t>Which</a:t>
            </a:r>
          </a:p>
          <a:p>
            <a:pPr marL="0" indent="0">
              <a:buNone/>
            </a:pPr>
            <a:endParaRPr lang="en-GB" altLang="en-US" dirty="0" smtClean="0"/>
          </a:p>
        </p:txBody>
      </p:sp>
      <p:sp>
        <p:nvSpPr>
          <p:cNvPr id="9220" name="Content Placeholder 3"/>
          <p:cNvSpPr>
            <a:spLocks noGrp="1"/>
          </p:cNvSpPr>
          <p:nvPr>
            <p:ph sz="half" idx="2"/>
          </p:nvPr>
        </p:nvSpPr>
        <p:spPr>
          <a:xfrm>
            <a:off x="5273458" y="1255923"/>
            <a:ext cx="6349337" cy="4969513"/>
          </a:xfrm>
        </p:spPr>
        <p:txBody>
          <a:bodyPr>
            <a:normAutofit fontScale="77500" lnSpcReduction="20000"/>
          </a:bodyPr>
          <a:lstStyle/>
          <a:p>
            <a:pPr marL="0" indent="0">
              <a:buNone/>
            </a:pPr>
            <a:r>
              <a:rPr lang="en-GB" altLang="en-US" sz="4400" b="1" dirty="0">
                <a:solidFill>
                  <a:srgbClr val="7030A0"/>
                </a:solidFill>
              </a:rPr>
              <a:t>the</a:t>
            </a:r>
          </a:p>
          <a:p>
            <a:pPr marL="0" indent="0">
              <a:buNone/>
            </a:pPr>
            <a:r>
              <a:rPr lang="en-GB" altLang="en-US" sz="4400" b="1" dirty="0">
                <a:solidFill>
                  <a:srgbClr val="7030A0"/>
                </a:solidFill>
              </a:rPr>
              <a:t>have</a:t>
            </a:r>
          </a:p>
          <a:p>
            <a:pPr marL="0" indent="0">
              <a:buNone/>
            </a:pPr>
            <a:r>
              <a:rPr lang="en-GB" altLang="en-US" sz="4400" b="1" dirty="0">
                <a:solidFill>
                  <a:srgbClr val="7030A0"/>
                </a:solidFill>
              </a:rPr>
              <a:t>Which</a:t>
            </a:r>
          </a:p>
          <a:p>
            <a:pPr marL="0" indent="0">
              <a:buNone/>
            </a:pPr>
            <a:r>
              <a:rPr lang="en-GB" altLang="en-US" sz="4400" b="1" dirty="0">
                <a:solidFill>
                  <a:srgbClr val="7030A0"/>
                </a:solidFill>
              </a:rPr>
              <a:t>countries</a:t>
            </a:r>
          </a:p>
          <a:p>
            <a:pPr marL="0" indent="0">
              <a:buNone/>
            </a:pPr>
            <a:r>
              <a:rPr lang="en-GB" altLang="en-US" sz="4400" b="1" dirty="0">
                <a:solidFill>
                  <a:srgbClr val="7030A0"/>
                </a:solidFill>
              </a:rPr>
              <a:t>languages?</a:t>
            </a:r>
          </a:p>
          <a:p>
            <a:pPr marL="0" indent="0">
              <a:buNone/>
            </a:pPr>
            <a:r>
              <a:rPr lang="en-GB" altLang="en-US" sz="4400" b="1" dirty="0">
                <a:solidFill>
                  <a:srgbClr val="7030A0"/>
                </a:solidFill>
              </a:rPr>
              <a:t>m</a:t>
            </a:r>
            <a:r>
              <a:rPr lang="en-GB" altLang="en-US" sz="4400" b="1" dirty="0" smtClean="0">
                <a:solidFill>
                  <a:srgbClr val="7030A0"/>
                </a:solidFill>
              </a:rPr>
              <a:t>ost</a:t>
            </a:r>
          </a:p>
          <a:p>
            <a:pPr marL="0" indent="0">
              <a:buNone/>
            </a:pPr>
            <a:r>
              <a:rPr lang="en-GB" altLang="en-US" sz="4400" b="1" dirty="0" smtClean="0">
                <a:solidFill>
                  <a:srgbClr val="00B050"/>
                </a:solidFill>
              </a:rPr>
              <a:t>Now try to answer all 3 </a:t>
            </a:r>
            <a:r>
              <a:rPr lang="en-GB" altLang="en-US" sz="4400" b="1" dirty="0" smtClean="0">
                <a:solidFill>
                  <a:srgbClr val="00B050"/>
                </a:solidFill>
              </a:rPr>
              <a:t>questions – then check on the infographic  on the next slide</a:t>
            </a:r>
            <a:endParaRPr lang="en-GB" altLang="en-US" sz="4400" b="1" dirty="0">
              <a:solidFill>
                <a:srgbClr val="00B050"/>
              </a:solidFill>
            </a:endParaRPr>
          </a:p>
        </p:txBody>
      </p:sp>
    </p:spTree>
    <p:extLst>
      <p:ext uri="{BB962C8B-B14F-4D97-AF65-F5344CB8AC3E}">
        <p14:creationId xmlns:p14="http://schemas.microsoft.com/office/powerpoint/2010/main" val="3213752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847866" y="-300377"/>
            <a:ext cx="11906088" cy="8420795"/>
          </a:xfrm>
          <a:prstGeom prst="rect">
            <a:avLst/>
          </a:prstGeom>
        </p:spPr>
      </p:pic>
    </p:spTree>
    <p:extLst>
      <p:ext uri="{BB962C8B-B14F-4D97-AF65-F5344CB8AC3E}">
        <p14:creationId xmlns:p14="http://schemas.microsoft.com/office/powerpoint/2010/main" val="13533659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English around the world</a:t>
            </a:r>
            <a:endParaRPr lang="en-GB" dirty="0"/>
          </a:p>
        </p:txBody>
      </p:sp>
      <p:sp>
        <p:nvSpPr>
          <p:cNvPr id="3" name="Content Placeholder 2"/>
          <p:cNvSpPr>
            <a:spLocks noGrp="1"/>
          </p:cNvSpPr>
          <p:nvPr>
            <p:ph idx="1"/>
          </p:nvPr>
        </p:nvSpPr>
        <p:spPr>
          <a:xfrm>
            <a:off x="1134737" y="1333041"/>
            <a:ext cx="10295263" cy="5177928"/>
          </a:xfrm>
        </p:spPr>
        <p:txBody>
          <a:bodyPr>
            <a:normAutofit lnSpcReduction="10000"/>
          </a:bodyPr>
          <a:lstStyle/>
          <a:p>
            <a:pPr marL="0" indent="0">
              <a:buNone/>
            </a:pPr>
            <a:r>
              <a:rPr lang="en-GB" sz="3600" dirty="0" smtClean="0"/>
              <a:t>Is it good or bad to use English around the world for:</a:t>
            </a:r>
          </a:p>
          <a:p>
            <a:pPr algn="ctr"/>
            <a:r>
              <a:rPr lang="en-GB" sz="3600" dirty="0"/>
              <a:t>b</a:t>
            </a:r>
            <a:r>
              <a:rPr lang="en-GB" sz="3600" dirty="0" smtClean="0"/>
              <a:t>usiness</a:t>
            </a:r>
          </a:p>
          <a:p>
            <a:pPr algn="ctr"/>
            <a:r>
              <a:rPr lang="en-GB" sz="3600" dirty="0" smtClean="0"/>
              <a:t>education</a:t>
            </a:r>
          </a:p>
          <a:p>
            <a:pPr algn="ctr"/>
            <a:r>
              <a:rPr lang="en-GB" sz="3600" dirty="0"/>
              <a:t>p</a:t>
            </a:r>
            <a:r>
              <a:rPr lang="en-GB" sz="3600" dirty="0" smtClean="0"/>
              <a:t>olitics</a:t>
            </a:r>
          </a:p>
          <a:p>
            <a:pPr algn="ctr"/>
            <a:r>
              <a:rPr lang="en-GB" sz="3600" dirty="0"/>
              <a:t>m</a:t>
            </a:r>
            <a:r>
              <a:rPr lang="en-GB" sz="3600" dirty="0" smtClean="0"/>
              <a:t>ilitary</a:t>
            </a:r>
          </a:p>
          <a:p>
            <a:pPr algn="ctr"/>
            <a:r>
              <a:rPr lang="en-GB" sz="3600" dirty="0"/>
              <a:t>t</a:t>
            </a:r>
            <a:r>
              <a:rPr lang="en-GB" sz="3600" dirty="0" smtClean="0"/>
              <a:t>ourism</a:t>
            </a:r>
          </a:p>
          <a:p>
            <a:pPr marL="0" indent="0">
              <a:buNone/>
            </a:pPr>
            <a:r>
              <a:rPr lang="en-GB" sz="3600" dirty="0" smtClean="0"/>
              <a:t>In groups, think of positive and negative points</a:t>
            </a:r>
          </a:p>
          <a:p>
            <a:pPr marL="0" indent="0">
              <a:buNone/>
            </a:pPr>
            <a:endParaRPr lang="en-GB" dirty="0"/>
          </a:p>
        </p:txBody>
      </p:sp>
    </p:spTree>
    <p:extLst>
      <p:ext uri="{BB962C8B-B14F-4D97-AF65-F5344CB8AC3E}">
        <p14:creationId xmlns:p14="http://schemas.microsoft.com/office/powerpoint/2010/main" val="4229158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1220504"/>
          </a:xfrm>
        </p:spPr>
        <p:txBody>
          <a:bodyPr>
            <a:normAutofit/>
          </a:bodyPr>
          <a:lstStyle/>
          <a:p>
            <a:r>
              <a:rPr lang="en-GB" sz="7200" dirty="0" smtClean="0"/>
              <a:t>Where, what and why?</a:t>
            </a:r>
            <a:endParaRPr lang="en-GB" sz="72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55925" y="1836237"/>
            <a:ext cx="6815583" cy="4586078"/>
          </a:xfrm>
        </p:spPr>
      </p:pic>
    </p:spTree>
    <p:extLst>
      <p:ext uri="{BB962C8B-B14F-4D97-AF65-F5344CB8AC3E}">
        <p14:creationId xmlns:p14="http://schemas.microsoft.com/office/powerpoint/2010/main" val="1554811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11" y="382385"/>
            <a:ext cx="10596282" cy="1123686"/>
          </a:xfrm>
        </p:spPr>
        <p:txBody>
          <a:bodyPr>
            <a:normAutofit/>
          </a:bodyPr>
          <a:lstStyle/>
          <a:p>
            <a:r>
              <a:rPr lang="en-GB" sz="4000" dirty="0" smtClean="0"/>
              <a:t>What’s the Problem and the solution?</a:t>
            </a:r>
            <a:endParaRPr lang="en-GB" sz="4000" dirty="0"/>
          </a:p>
        </p:txBody>
      </p:sp>
      <p:sp>
        <p:nvSpPr>
          <p:cNvPr id="3" name="Content Placeholder 2"/>
          <p:cNvSpPr>
            <a:spLocks noGrp="1"/>
          </p:cNvSpPr>
          <p:nvPr>
            <p:ph idx="1"/>
          </p:nvPr>
        </p:nvSpPr>
        <p:spPr>
          <a:xfrm>
            <a:off x="989704" y="1075765"/>
            <a:ext cx="10886738" cy="5550946"/>
          </a:xfrm>
        </p:spPr>
        <p:txBody>
          <a:bodyPr>
            <a:normAutofit lnSpcReduction="10000"/>
          </a:bodyPr>
          <a:lstStyle/>
          <a:p>
            <a:pPr marL="0" indent="0">
              <a:buNone/>
            </a:pPr>
            <a:r>
              <a:rPr lang="en-GB" sz="2400" dirty="0"/>
              <a:t>We land in </a:t>
            </a:r>
            <a:r>
              <a:rPr lang="en-GB" sz="2400" dirty="0" err="1"/>
              <a:t>Kaga-Bandoro</a:t>
            </a:r>
            <a:r>
              <a:rPr lang="en-GB" sz="2400" dirty="0"/>
              <a:t> on a small mud airstrip in the middle of the Central African bush. Flying for one hour saved us a day of driving. There is always a risk of armed rebels putting up road barriers and shooting. This is the only aerodrome in the Central African Republic (CAR) with its own restaurant. </a:t>
            </a:r>
            <a:r>
              <a:rPr lang="en-GB" sz="2400" dirty="0" smtClean="0"/>
              <a:t> And </a:t>
            </a:r>
            <a:r>
              <a:rPr lang="en-GB" sz="2400" dirty="0"/>
              <a:t>they sell the best curried chicken. </a:t>
            </a:r>
          </a:p>
          <a:p>
            <a:pPr marL="0" indent="0">
              <a:buNone/>
            </a:pPr>
            <a:r>
              <a:rPr lang="en-GB" sz="2400" dirty="0"/>
              <a:t>Our plane needed fuel – this takes about 45 minutes – and I need the toilet. A UN military base, with facilities, is the other side of the airstrip. At the entrance, two foreign UN peacekeepers (the local people call them ‘</a:t>
            </a:r>
            <a:r>
              <a:rPr lang="en-GB" sz="2400" i="1" dirty="0" err="1"/>
              <a:t>Casques</a:t>
            </a:r>
            <a:r>
              <a:rPr lang="en-GB" sz="2400" i="1" dirty="0"/>
              <a:t> bleus</a:t>
            </a:r>
            <a:r>
              <a:rPr lang="en-GB" sz="2400" dirty="0"/>
              <a:t>’ or ‘blue helmets’) smile at me. I speak to them in French; but they frown and shake their heads. Ah. </a:t>
            </a:r>
          </a:p>
          <a:p>
            <a:pPr marL="0" indent="0">
              <a:buNone/>
            </a:pPr>
            <a:r>
              <a:rPr lang="en-GB" sz="2400" dirty="0"/>
              <a:t>‘Do you speak English?’ I ask. </a:t>
            </a:r>
          </a:p>
          <a:p>
            <a:pPr marL="0" indent="0">
              <a:buNone/>
            </a:pPr>
            <a:r>
              <a:rPr lang="en-GB" sz="2400" dirty="0"/>
              <a:t>‘Yes, yes!’ one of them says. </a:t>
            </a:r>
          </a:p>
          <a:p>
            <a:pPr marL="0" indent="0">
              <a:buNone/>
            </a:pPr>
            <a:r>
              <a:rPr lang="en-GB" sz="2400" dirty="0"/>
              <a:t>‘Can I please use the bathroom in the base?’ </a:t>
            </a:r>
          </a:p>
          <a:p>
            <a:endParaRPr lang="en-GB" dirty="0"/>
          </a:p>
        </p:txBody>
      </p:sp>
    </p:spTree>
    <p:extLst>
      <p:ext uri="{BB962C8B-B14F-4D97-AF65-F5344CB8AC3E}">
        <p14:creationId xmlns:p14="http://schemas.microsoft.com/office/powerpoint/2010/main" val="213975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2734" y="382385"/>
            <a:ext cx="10789920" cy="876260"/>
          </a:xfrm>
        </p:spPr>
        <p:txBody>
          <a:bodyPr>
            <a:normAutofit/>
          </a:bodyPr>
          <a:lstStyle/>
          <a:p>
            <a:r>
              <a:rPr lang="en-GB" sz="4400" dirty="0" smtClean="0"/>
              <a:t>What’s the problem and the solution?</a:t>
            </a:r>
            <a:endParaRPr lang="en-GB" sz="4400" dirty="0"/>
          </a:p>
        </p:txBody>
      </p:sp>
      <p:sp>
        <p:nvSpPr>
          <p:cNvPr id="3" name="Content Placeholder 2"/>
          <p:cNvSpPr>
            <a:spLocks noGrp="1"/>
          </p:cNvSpPr>
          <p:nvPr>
            <p:ph idx="1"/>
          </p:nvPr>
        </p:nvSpPr>
        <p:spPr>
          <a:xfrm>
            <a:off x="1032735" y="1140311"/>
            <a:ext cx="10585524" cy="5540188"/>
          </a:xfrm>
        </p:spPr>
        <p:txBody>
          <a:bodyPr>
            <a:normAutofit lnSpcReduction="10000"/>
          </a:bodyPr>
          <a:lstStyle/>
          <a:p>
            <a:pPr marL="0" indent="0">
              <a:buNone/>
            </a:pPr>
            <a:r>
              <a:rPr lang="en-GB" sz="2400" dirty="0"/>
              <a:t>I speak to them in French; but they frown and shake their heads. Ah. </a:t>
            </a:r>
          </a:p>
          <a:p>
            <a:pPr marL="0" indent="0">
              <a:buNone/>
            </a:pPr>
            <a:r>
              <a:rPr lang="en-GB" sz="2400" dirty="0"/>
              <a:t>‘Do you speak English?’ I ask. </a:t>
            </a:r>
          </a:p>
          <a:p>
            <a:pPr marL="0" indent="0">
              <a:buNone/>
            </a:pPr>
            <a:r>
              <a:rPr lang="en-GB" sz="2400" dirty="0"/>
              <a:t>‘Yes, yes!’ one of them says. </a:t>
            </a:r>
          </a:p>
          <a:p>
            <a:pPr marL="0" indent="0">
              <a:buNone/>
            </a:pPr>
            <a:r>
              <a:rPr lang="en-GB" sz="2400" dirty="0"/>
              <a:t>‘Can I please use the bathroom in the base?’ </a:t>
            </a:r>
          </a:p>
          <a:p>
            <a:pPr marL="0" indent="0">
              <a:buNone/>
            </a:pPr>
            <a:r>
              <a:rPr lang="en-GB" sz="2400" dirty="0" smtClean="0"/>
              <a:t>‘</a:t>
            </a:r>
            <a:r>
              <a:rPr lang="en-GB" sz="2400" dirty="0"/>
              <a:t>Yes, yes!’ But he doesn’t understand. </a:t>
            </a:r>
          </a:p>
          <a:p>
            <a:pPr marL="0" indent="0">
              <a:buNone/>
            </a:pPr>
            <a:r>
              <a:rPr lang="en-GB" sz="2400" dirty="0"/>
              <a:t>I point to the toilets inside the base (I’ve been here many times before) and they wave me through. </a:t>
            </a:r>
          </a:p>
          <a:p>
            <a:pPr marL="0" indent="0">
              <a:buNone/>
            </a:pPr>
            <a:r>
              <a:rPr lang="en-GB" sz="2400" dirty="0"/>
              <a:t>On my way back, I say hello to a Central African security guard. He points at the two peacekeepers: ‘These men don’t speak our language – where are they from?’ I tell him I don’t know and I ask. With gestures and a few words of English the two peacekeepers tell me they are from Nepal. I tell the Central African. </a:t>
            </a:r>
          </a:p>
          <a:p>
            <a:pPr marL="0" indent="0">
              <a:buNone/>
            </a:pPr>
            <a:r>
              <a:rPr lang="en-GB" sz="2400" dirty="0"/>
              <a:t>‘So they have come here to protect us: but how can I talk with them?’ he replies. </a:t>
            </a:r>
          </a:p>
          <a:p>
            <a:pPr marL="0" indent="0">
              <a:buNone/>
            </a:pPr>
            <a:endParaRPr lang="en-GB" dirty="0"/>
          </a:p>
        </p:txBody>
      </p:sp>
    </p:spTree>
    <p:extLst>
      <p:ext uri="{BB962C8B-B14F-4D97-AF65-F5344CB8AC3E}">
        <p14:creationId xmlns:p14="http://schemas.microsoft.com/office/powerpoint/2010/main" val="3859836130"/>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Badge</Template>
  <TotalTime>194</TotalTime>
  <Words>1567</Words>
  <Application>Microsoft Office PowerPoint</Application>
  <PresentationFormat>Custom</PresentationFormat>
  <Paragraphs>121</Paragraphs>
  <Slides>15</Slides>
  <Notes>9</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Badge</vt:lpstr>
      <vt:lpstr>English for Peace?</vt:lpstr>
      <vt:lpstr>This lesson:</vt:lpstr>
      <vt:lpstr>Order this question:</vt:lpstr>
      <vt:lpstr>Order these 2 questions:</vt:lpstr>
      <vt:lpstr>PowerPoint Presentation</vt:lpstr>
      <vt:lpstr>English around the world</vt:lpstr>
      <vt:lpstr>Where, what and why?</vt:lpstr>
      <vt:lpstr>What’s the Problem and the solution?</vt:lpstr>
      <vt:lpstr>What’s the problem and the solution?</vt:lpstr>
      <vt:lpstr>Match:</vt:lpstr>
      <vt:lpstr>Now answer these questions on the whole text:</vt:lpstr>
      <vt:lpstr>PowerPoint Presentation</vt:lpstr>
      <vt:lpstr>English for peace?:</vt:lpstr>
      <vt:lpstr>WRITING</vt:lpstr>
      <vt:lpstr>Read some of these Easier English articles about language:</vt:lpstr>
    </vt:vector>
  </TitlesOfParts>
  <Company>Greenwich Community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PEACE</dc:title>
  <dc:creator>Linda Ruas</dc:creator>
  <cp:lastModifiedBy>Linda Ruas</cp:lastModifiedBy>
  <cp:revision>16</cp:revision>
  <dcterms:created xsi:type="dcterms:W3CDTF">2016-06-13T10:21:45Z</dcterms:created>
  <dcterms:modified xsi:type="dcterms:W3CDTF">2016-06-21T20:16:31Z</dcterms:modified>
</cp:coreProperties>
</file>